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66" r:id="rId5"/>
    <p:sldId id="278" r:id="rId6"/>
    <p:sldId id="281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82" r:id="rId22"/>
    <p:sldId id="298" r:id="rId23"/>
    <p:sldId id="297" r:id="rId24"/>
    <p:sldId id="299" r:id="rId25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4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33004B2-8369-451D-9A1F-B596E5CAF041}" type="datetime1">
              <a:rPr lang="it-IT" smtClean="0"/>
              <a:t>18/02/2024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1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F608A77-7AEE-4ED9-8E3C-1469AA451358}" type="datetime1">
              <a:rPr lang="it-IT" noProof="1" dirty="0" smtClean="0"/>
              <a:t>18/02/2024</a:t>
            </a:fld>
            <a:endParaRPr lang="it-IT" noProof="1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1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1"/>
              <a:t>Fare clic per modificare gli stili del testo dello schema</a:t>
            </a:r>
          </a:p>
          <a:p>
            <a:pPr lvl="1" rtl="0"/>
            <a:r>
              <a:rPr lang="it-IT" noProof="1"/>
              <a:t>Secondo livello</a:t>
            </a:r>
          </a:p>
          <a:p>
            <a:pPr lvl="2" rtl="0"/>
            <a:r>
              <a:rPr lang="it-IT" noProof="1"/>
              <a:t>Terzo livello</a:t>
            </a:r>
          </a:p>
          <a:p>
            <a:pPr lvl="3" rtl="0"/>
            <a:r>
              <a:rPr lang="it-IT" noProof="1"/>
              <a:t>Quarto livello</a:t>
            </a:r>
          </a:p>
          <a:p>
            <a:pPr lvl="4" rtl="0"/>
            <a:r>
              <a:rPr lang="it-IT" noProof="1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1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it-IT" noProof="1" dirty="0" smtClean="0"/>
              <a:t>‹N›</a:t>
            </a:fld>
            <a:endParaRPr lang="it-IT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0862899-766B-4082-BAA0-178F38016F93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grpSp>
        <p:nvGrpSpPr>
          <p:cNvPr id="7" name="Grup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igura a mano libera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igura a mano libera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9F1A19-F880-47E0-98DC-C177BCB8AC90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B49E80-52FF-4F3D-9988-CACB27FAEEB6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C81C9B-4F41-4F07-841A-6A06165AC1DB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12DF08B-F248-4CAD-96C6-8632BBD6918C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7" name="Figura a mano libera 6" title="Indicatore di taglio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9D0629-69C5-4362-B02E-5C78F369FDF9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2CD4CB-F63C-4C45-BF2B-75722E554318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DB86C9-D6E7-4D4A-BAB1-AD234D46228D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63D703-4896-4524-99DA-39B9E0C9EB02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it-IT" noProof="0" smtClean="0"/>
              <a:t>‹N›</a:t>
            </a:fld>
            <a:endParaRPr lang="it-IT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 title="Forma di s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9F3BED5E-CF6F-43F4-B3D5-96E3062CF354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 title="Barra di division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 title="Forma di s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C0C4A1A-56F6-4A2B-A6AE-A88CE3F82080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 title="Barra di division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223A4E6-D291-4A3F-8F7D-8B11904D36EE}" type="datetime1">
              <a:rPr lang="it-IT" noProof="0" smtClean="0"/>
              <a:t>18/02/2024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 title="Barra laterale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tango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23" name="Immagine 22" descr="primissimo piano di un grafico a line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Figura a mano libera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it-IT"/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6932" y="4082582"/>
            <a:ext cx="5975048" cy="1086237"/>
          </a:xfrm>
        </p:spPr>
        <p:txBody>
          <a:bodyPr rtlCol="0">
            <a:normAutofit/>
          </a:bodyPr>
          <a:lstStyle/>
          <a:p>
            <a:pPr algn="l"/>
            <a:r>
              <a:rPr lang="it-IT" sz="3600" dirty="0">
                <a:solidFill>
                  <a:srgbClr val="FFFFFF"/>
                </a:solidFill>
              </a:rPr>
              <a:t>Transportation Network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6932" y="5106218"/>
            <a:ext cx="5268177" cy="531866"/>
          </a:xfrm>
        </p:spPr>
        <p:txBody>
          <a:bodyPr rtlCol="0">
            <a:normAutofit fontScale="92500"/>
          </a:bodyPr>
          <a:lstStyle/>
          <a:p>
            <a:pPr algn="l" rtl="0">
              <a:spcAft>
                <a:spcPts val="600"/>
              </a:spcAft>
            </a:pPr>
            <a:r>
              <a:rPr lang="it-IT" sz="1800" dirty="0">
                <a:solidFill>
                  <a:srgbClr val="FFFFFF"/>
                </a:solidFill>
              </a:rPr>
              <a:t>Analisi della struttura e vulnerabilità di Deutsche Bahn</a:t>
            </a:r>
          </a:p>
        </p:txBody>
      </p:sp>
      <p:sp>
        <p:nvSpPr>
          <p:cNvPr id="4" name="Sottotitolo 2">
            <a:extLst>
              <a:ext uri="{FF2B5EF4-FFF2-40B4-BE49-F238E27FC236}">
                <a16:creationId xmlns:a16="http://schemas.microsoft.com/office/drawing/2014/main" id="{295651A4-26DA-B393-57EB-F3CB5C9EED66}"/>
              </a:ext>
            </a:extLst>
          </p:cNvPr>
          <p:cNvSpPr txBox="1">
            <a:spLocks/>
          </p:cNvSpPr>
          <p:nvPr/>
        </p:nvSpPr>
        <p:spPr>
          <a:xfrm>
            <a:off x="6216932" y="5638084"/>
            <a:ext cx="5268177" cy="53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it-IT" sz="1400" dirty="0">
                <a:solidFill>
                  <a:srgbClr val="FFFFFF"/>
                </a:solidFill>
              </a:rPr>
              <a:t>A cura di </a:t>
            </a:r>
            <a:r>
              <a:rPr lang="it-IT" sz="1400">
                <a:solidFill>
                  <a:srgbClr val="FFFFFF"/>
                </a:solidFill>
              </a:rPr>
              <a:t>Poli Luca 852027.</a:t>
            </a:r>
            <a:endParaRPr lang="it-IT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989B0-423B-E80B-2BF5-8B37E4593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5930A0-660A-A947-34A3-48DFF0173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Analisi: Centrality INDEX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E7D73C9-DB42-8D31-54F1-566C886E0B02}"/>
              </a:ext>
            </a:extLst>
          </p:cNvPr>
          <p:cNvSpPr txBox="1"/>
          <p:nvPr/>
        </p:nvSpPr>
        <p:spPr>
          <a:xfrm>
            <a:off x="1835343" y="4967270"/>
            <a:ext cx="8521314" cy="78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Calcolata dalla media pesata delle centralità relative</a:t>
            </a: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Misura complessiva unica per l’importanza di un nodo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340FE88-67C2-F231-B168-EF40EAEB9B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" r="229"/>
          <a:stretch/>
        </p:blipFill>
        <p:spPr bwMode="auto">
          <a:xfrm>
            <a:off x="1584463" y="2229114"/>
            <a:ext cx="9793779" cy="184317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12789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F06BF-3861-8E68-3FBD-D43C1BD58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DAAA96-EB77-7E49-F109-B6C11DFF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Analisi: Rete nel complesso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A28C741-BDF9-ACB9-BD9B-B7927DC16DB7}"/>
              </a:ext>
            </a:extLst>
          </p:cNvPr>
          <p:cNvSpPr txBox="1"/>
          <p:nvPr/>
        </p:nvSpPr>
        <p:spPr>
          <a:xfrm>
            <a:off x="1365636" y="2508825"/>
            <a:ext cx="4730364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Rete quasi completamente connessa (G.C. quasi ~1)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Grado medio = ~5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Densità bassa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Centralità media = ~ 0.2</a:t>
            </a:r>
          </a:p>
        </p:txBody>
      </p:sp>
      <p:pic>
        <p:nvPicPr>
          <p:cNvPr id="6" name="Immagine 5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D608F15D-C6C6-2D45-066A-497314749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939" y="1911163"/>
            <a:ext cx="5488834" cy="331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43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E9FB2-7C26-9B64-72C8-2B6A366F6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279BA6-5F9D-0782-8FE6-CFFF6E9E2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Analisi: Mappa delle stazioni</a:t>
            </a:r>
          </a:p>
        </p:txBody>
      </p:sp>
      <p:pic>
        <p:nvPicPr>
          <p:cNvPr id="8" name="Immagine 7" descr="Immagine che contiene mappa, atlante, testo&#10;&#10;Descrizione generata automaticamente">
            <a:extLst>
              <a:ext uri="{FF2B5EF4-FFF2-40B4-BE49-F238E27FC236}">
                <a16:creationId xmlns:a16="http://schemas.microsoft.com/office/drawing/2014/main" id="{3884192D-F926-315C-F19B-074D5FB73E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66"/>
          <a:stretch/>
        </p:blipFill>
        <p:spPr>
          <a:xfrm>
            <a:off x="1836394" y="1771650"/>
            <a:ext cx="9541848" cy="373380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A28295E-E37D-B002-A4C7-1D1D39541F70}"/>
              </a:ext>
            </a:extLst>
          </p:cNvPr>
          <p:cNvSpPr txBox="1"/>
          <p:nvPr/>
        </p:nvSpPr>
        <p:spPr>
          <a:xfrm>
            <a:off x="1708250" y="5745429"/>
            <a:ext cx="4730364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latin typeface="Arial" panose="020B0604020202020204" pitchFamily="34" charset="0"/>
                <a:cs typeface="Arial" panose="020B0604020202020204" pitchFamily="34" charset="0"/>
              </a:rPr>
              <a:t>Maggior parte degli hub in Germania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A836790-9CC0-58B2-43DD-F3F1261DBC4C}"/>
              </a:ext>
            </a:extLst>
          </p:cNvPr>
          <p:cNvSpPr txBox="1"/>
          <p:nvPr/>
        </p:nvSpPr>
        <p:spPr>
          <a:xfrm>
            <a:off x="6714553" y="5745429"/>
            <a:ext cx="4730364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latin typeface="Arial" panose="020B0604020202020204" pitchFamily="34" charset="0"/>
                <a:cs typeface="Arial" panose="020B0604020202020204" pitchFamily="34" charset="0"/>
              </a:rPr>
              <a:t>Hub più importante ad Hannover</a:t>
            </a:r>
          </a:p>
        </p:txBody>
      </p:sp>
    </p:spTree>
    <p:extLst>
      <p:ext uri="{BB962C8B-B14F-4D97-AF65-F5344CB8AC3E}">
        <p14:creationId xmlns:p14="http://schemas.microsoft.com/office/powerpoint/2010/main" val="1290023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5E1B1D-0AE1-6851-F411-CDF2FE3A1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E390A8-4E1A-7A37-4A62-CC18EB566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2379887"/>
            <a:ext cx="8361229" cy="2098226"/>
          </a:xfrm>
        </p:spPr>
        <p:txBody>
          <a:bodyPr anchor="b">
            <a:norm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Simulazione di Attacco</a:t>
            </a:r>
          </a:p>
        </p:txBody>
      </p:sp>
    </p:spTree>
    <p:extLst>
      <p:ext uri="{BB962C8B-B14F-4D97-AF65-F5344CB8AC3E}">
        <p14:creationId xmlns:p14="http://schemas.microsoft.com/office/powerpoint/2010/main" val="2019855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8CC293-4A8D-8F60-760A-346A34591E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5B923C-E108-33AE-7926-D0EB9690E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Attacco: Definizione e criteri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7507483-477C-EAAF-23D4-DCBD7C2315D0}"/>
              </a:ext>
            </a:extLst>
          </p:cNvPr>
          <p:cNvSpPr txBox="1"/>
          <p:nvPr/>
        </p:nvSpPr>
        <p:spPr>
          <a:xfrm>
            <a:off x="1434794" y="2227806"/>
            <a:ext cx="4063116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Processo iterativo in cui si rimuovono uno o più nodi, per poi valutarne l’impatto sulla rete.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Criterio di scelta: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Random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Nodi con centralità maggiore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65E8DC2-459F-3A2D-5A0F-32F51EE43399}"/>
              </a:ext>
            </a:extLst>
          </p:cNvPr>
          <p:cNvSpPr txBox="1"/>
          <p:nvPr/>
        </p:nvSpPr>
        <p:spPr>
          <a:xfrm>
            <a:off x="6923683" y="2227806"/>
            <a:ext cx="4063116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Metriche di valutazione:</a:t>
            </a:r>
          </a:p>
          <a:p>
            <a:pPr algn="ctr">
              <a:lnSpc>
                <a:spcPct val="150000"/>
              </a:lnSpc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Edges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Strong Giant Component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Weak Giant Component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Average Centrality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Average Degree</a:t>
            </a:r>
          </a:p>
        </p:txBody>
      </p:sp>
    </p:spTree>
    <p:extLst>
      <p:ext uri="{BB962C8B-B14F-4D97-AF65-F5344CB8AC3E}">
        <p14:creationId xmlns:p14="http://schemas.microsoft.com/office/powerpoint/2010/main" val="506470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32451-9E81-10C3-DE85-AA3192958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BA07C7-586A-24CD-D9B7-9306CE7D4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Attacco: Simulazione Random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F439183-46D8-B954-DA2C-E9B08EB05059}"/>
              </a:ext>
            </a:extLst>
          </p:cNvPr>
          <p:cNvSpPr txBox="1"/>
          <p:nvPr/>
        </p:nvSpPr>
        <p:spPr>
          <a:xfrm>
            <a:off x="1835343" y="5030879"/>
            <a:ext cx="8521314" cy="1154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Dopo la rimozione del 10%, centralità e connettività rimangono all’85%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Connettività scende progressivamente, raggiungendo i minimi dopo il 50%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Basso impatto dal momento che la rete è molto connessa (e gli hub sono pochi)</a:t>
            </a:r>
          </a:p>
        </p:txBody>
      </p:sp>
      <p:pic>
        <p:nvPicPr>
          <p:cNvPr id="8" name="Immagine 7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EE94A9CD-61CF-FD7B-EDAC-92815E6EEE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7" t="16315" r="1022" b="3712"/>
          <a:stretch/>
        </p:blipFill>
        <p:spPr>
          <a:xfrm>
            <a:off x="1187477" y="1644461"/>
            <a:ext cx="10668000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742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EA287-6BA1-156A-EDED-6EE3BE17C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2B26CE-1DCA-34F3-7923-67287FBE2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Attacco: Simulazione Cent. Degree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B8D177D2-CEDC-F7A7-683F-5D763A2B1CE3}"/>
              </a:ext>
            </a:extLst>
          </p:cNvPr>
          <p:cNvSpPr txBox="1"/>
          <p:nvPr/>
        </p:nvSpPr>
        <p:spPr>
          <a:xfrm>
            <a:off x="1835343" y="5030879"/>
            <a:ext cx="8521314" cy="1154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Dopo la rimozione del 2%, la connettività è già al 35%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Centralità scende progressivamente fino al 35% dei nodi rimossi, dopodiché collassa a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Impatto molto significativo</a:t>
            </a:r>
          </a:p>
        </p:txBody>
      </p:sp>
      <p:pic>
        <p:nvPicPr>
          <p:cNvPr id="5" name="Immagine 4" descr="Immagine che contiene testo, schermata, linea, Diagramma&#10;&#10;Descrizione generata automaticamente">
            <a:extLst>
              <a:ext uri="{FF2B5EF4-FFF2-40B4-BE49-F238E27FC236}">
                <a16:creationId xmlns:a16="http://schemas.microsoft.com/office/drawing/2014/main" id="{D0843260-6BB9-5408-70D8-C94D61247C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4" t="18077" b="2810"/>
          <a:stretch/>
        </p:blipFill>
        <p:spPr>
          <a:xfrm>
            <a:off x="1266825" y="1693295"/>
            <a:ext cx="10700137" cy="305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73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D0C24-B2DF-CDA9-D5BB-1A3A7CCD71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5138E7-B98A-1697-4BE4-0981162C2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Attacco: Analisi complessiva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7215A5D-E4A2-1661-14D0-6D51D4B634ED}"/>
              </a:ext>
            </a:extLst>
          </p:cNvPr>
          <p:cNvSpPr txBox="1"/>
          <p:nvPr/>
        </p:nvSpPr>
        <p:spPr>
          <a:xfrm>
            <a:off x="2130618" y="5240519"/>
            <a:ext cx="8521314" cy="1154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Ogni attacco, dopo al massimo 12 step (168 nodi), porta la rete allo stato terminale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Centrality, Degree,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Betweenes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, Closeness e PageRank sono molto simili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Eigenvector, Clustering e Random hanno un impatto minore</a:t>
            </a:r>
          </a:p>
        </p:txBody>
      </p:sp>
      <p:pic>
        <p:nvPicPr>
          <p:cNvPr id="6" name="Immagine 5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FAC9805E-5183-9100-47B3-E2077CC33B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" t="18050" r="3515" b="5675"/>
          <a:stretch/>
        </p:blipFill>
        <p:spPr>
          <a:xfrm>
            <a:off x="1493733" y="2433583"/>
            <a:ext cx="9756412" cy="271100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59F4C60-7FED-A7E6-573D-EDC8DB83B8A7}"/>
              </a:ext>
            </a:extLst>
          </p:cNvPr>
          <p:cNvSpPr txBox="1"/>
          <p:nvPr/>
        </p:nvSpPr>
        <p:spPr>
          <a:xfrm>
            <a:off x="1997266" y="1491977"/>
            <a:ext cx="8927907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400" dirty="0">
                <a:latin typeface="Arial" panose="020B0604020202020204" pitchFamily="34" charset="0"/>
                <a:cs typeface="Arial" panose="020B0604020202020204" pitchFamily="34" charset="0"/>
              </a:rPr>
              <a:t>Calcolo del Dead Timestep: numero di step di rimozione dopo i quali la rete viene considerata non più attiva.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967B2F8-B1BD-7A6C-A54D-39BBB0A86225}"/>
              </a:ext>
            </a:extLst>
          </p:cNvPr>
          <p:cNvSpPr txBox="1"/>
          <p:nvPr/>
        </p:nvSpPr>
        <p:spPr>
          <a:xfrm>
            <a:off x="2130618" y="1965227"/>
            <a:ext cx="2612832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latin typeface="Arial" panose="020B0604020202020204" pitchFamily="34" charset="0"/>
                <a:cs typeface="Arial" panose="020B0604020202020204" pitchFamily="34" charset="0"/>
              </a:rPr>
              <a:t>Metrica: Strong G.C.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EE79C56-2D01-6143-5436-CD5BBCB419B2}"/>
              </a:ext>
            </a:extLst>
          </p:cNvPr>
          <p:cNvSpPr txBox="1"/>
          <p:nvPr/>
        </p:nvSpPr>
        <p:spPr>
          <a:xfrm>
            <a:off x="9280741" y="1963663"/>
            <a:ext cx="1711109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latin typeface="Arial" panose="020B0604020202020204" pitchFamily="34" charset="0"/>
                <a:cs typeface="Arial" panose="020B0604020202020204" pitchFamily="34" charset="0"/>
              </a:rPr>
              <a:t>Soglia: 20%</a:t>
            </a:r>
          </a:p>
        </p:txBody>
      </p:sp>
    </p:spTree>
    <p:extLst>
      <p:ext uri="{BB962C8B-B14F-4D97-AF65-F5344CB8AC3E}">
        <p14:creationId xmlns:p14="http://schemas.microsoft.com/office/powerpoint/2010/main" val="1348516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D25217-2F63-28FD-7F34-56D92CF8D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5" y="737019"/>
            <a:ext cx="8088465" cy="672681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Attacco: Conclusioni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6CCD691-2ECD-672B-7C90-DA2E4D475664}"/>
              </a:ext>
            </a:extLst>
          </p:cNvPr>
          <p:cNvSpPr txBox="1"/>
          <p:nvPr/>
        </p:nvSpPr>
        <p:spPr>
          <a:xfrm>
            <a:off x="1365635" y="2237633"/>
            <a:ext cx="9724702" cy="3284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La rete è robusta ad attacchi randomici, ma è vulnerabile ad attacchi mirati.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Le migliori statistiche per valutare l’impatto sono: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Strong  (o Weak) G.C. per la connettività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Centralità media per l’importanza dei nodi rimanenti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Gli attacchi con maggior impatto sulla connettività </a:t>
            </a: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sono Degree, Betweenness, Closeness e PageRank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Il miglior attacco per la centralità è il tipo Clustering</a:t>
            </a:r>
            <a:endParaRPr lang="it-IT" sz="1800" dirty="0"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783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DAC2B-F2C8-C547-3DDE-CDB602FDC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D5A104-0A38-E7BB-B2CB-B401C2AEB0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2009093"/>
            <a:ext cx="8361229" cy="2839813"/>
          </a:xfrm>
        </p:spPr>
        <p:txBody>
          <a:bodyPr anchor="b">
            <a:normAutofit fontScale="90000"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Conclusioni finali e Sviluppi futuri</a:t>
            </a:r>
          </a:p>
        </p:txBody>
      </p:sp>
    </p:spTree>
    <p:extLst>
      <p:ext uri="{BB962C8B-B14F-4D97-AF65-F5344CB8AC3E}">
        <p14:creationId xmlns:p14="http://schemas.microsoft.com/office/powerpoint/2010/main" val="1810125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B23D2F-6C6A-2357-6A22-979082437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2379887"/>
            <a:ext cx="8361229" cy="2098226"/>
          </a:xfrm>
        </p:spPr>
        <p:txBody>
          <a:bodyPr anchor="b">
            <a:norm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Presentazione dei GTFS</a:t>
            </a:r>
          </a:p>
        </p:txBody>
      </p:sp>
    </p:spTree>
    <p:extLst>
      <p:ext uri="{BB962C8B-B14F-4D97-AF65-F5344CB8AC3E}">
        <p14:creationId xmlns:p14="http://schemas.microsoft.com/office/powerpoint/2010/main" val="8625806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A32B3-C2DD-1164-B6EB-2385BBBBE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FA879D-1971-9671-02AB-3022F84F7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5" y="737019"/>
            <a:ext cx="8088465" cy="672681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Conclusioni finali 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B6509CE-8C44-883E-722D-520A105CD9A2}"/>
              </a:ext>
            </a:extLst>
          </p:cNvPr>
          <p:cNvSpPr txBox="1"/>
          <p:nvPr/>
        </p:nvSpPr>
        <p:spPr>
          <a:xfrm>
            <a:off x="1452724" y="2234566"/>
            <a:ext cx="9724702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La rete è molto connessa ed estesa.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Presenta pochi hub centrali e molti nodi periferici.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Vulnerabile ad attacchi mirati.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Le Migliori statistiche di valutazione per gli attacchi sono la dimensione della G.C. e la centralità di Media</a:t>
            </a:r>
          </a:p>
        </p:txBody>
      </p:sp>
    </p:spTree>
    <p:extLst>
      <p:ext uri="{BB962C8B-B14F-4D97-AF65-F5344CB8AC3E}">
        <p14:creationId xmlns:p14="http://schemas.microsoft.com/office/powerpoint/2010/main" val="33053779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9AA7B-797A-0335-D092-FBCCE7895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AC4682-39A1-7C9A-04DA-C5BF2DC5F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5" y="737019"/>
            <a:ext cx="8088465" cy="672681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Sviluppi futuri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E504FCD-69C6-BB26-7EE2-DC22A2CF30B4}"/>
              </a:ext>
            </a:extLst>
          </p:cNvPr>
          <p:cNvSpPr txBox="1"/>
          <p:nvPr/>
        </p:nvSpPr>
        <p:spPr>
          <a:xfrm>
            <a:off x="1452724" y="2234566"/>
            <a:ext cx="9724702" cy="2949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Analisi della centralità con altri elementi degli archi (tempo di percorrenza, capienza, ec..).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Altri tipi di attacchi ai nodi, con nuovi criteri.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Attacchi sugli archi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ea typeface="Calibri" panose="020F0502020204030204" pitchFamily="34" charset="0"/>
              </a:rPr>
              <a:t>Estensione della Dashboard per lavorare su un qualsiasi GTFS</a:t>
            </a:r>
          </a:p>
        </p:txBody>
      </p:sp>
    </p:spTree>
    <p:extLst>
      <p:ext uri="{BB962C8B-B14F-4D97-AF65-F5344CB8AC3E}">
        <p14:creationId xmlns:p14="http://schemas.microsoft.com/office/powerpoint/2010/main" val="2439155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D25217-2F63-28FD-7F34-56D92CF8D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GTFS: Cosa sono?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5A4330E-311C-30D2-E4DB-E4DB1EFCFF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3" b="-715"/>
          <a:stretch/>
        </p:blipFill>
        <p:spPr bwMode="auto">
          <a:xfrm>
            <a:off x="6707590" y="2252572"/>
            <a:ext cx="5025794" cy="312905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F693A07-491D-7B95-B502-2B30B5B365CA}"/>
              </a:ext>
            </a:extLst>
          </p:cNvPr>
          <p:cNvSpPr txBox="1"/>
          <p:nvPr/>
        </p:nvSpPr>
        <p:spPr>
          <a:xfrm>
            <a:off x="1508511" y="1926838"/>
            <a:ext cx="4587489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Formato standardizzato di file.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Definito da Google.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Rappresenta una rete di trasporti, mendiate diversi file.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Per la mia analisi, i più importanti sono stati: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Stops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: per i nodi.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Trips e </a:t>
            </a:r>
            <a:r>
              <a:rPr lang="it-IT" dirty="0" err="1">
                <a:latin typeface="Arial" panose="020B0604020202020204" pitchFamily="34" charset="0"/>
                <a:cs typeface="Arial" panose="020B0604020202020204" pitchFamily="34" charset="0"/>
              </a:rPr>
              <a:t>stop_times</a:t>
            </a:r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: per gli archi.</a:t>
            </a:r>
          </a:p>
        </p:txBody>
      </p:sp>
    </p:spTree>
    <p:extLst>
      <p:ext uri="{BB962C8B-B14F-4D97-AF65-F5344CB8AC3E}">
        <p14:creationId xmlns:p14="http://schemas.microsoft.com/office/powerpoint/2010/main" val="3411651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ACD5E-9920-6AA2-670F-9B017DB1E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8480D5-F830-680B-19F1-F1C5CC171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GTFS: Quale ho scelto - Deutsche Bahn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E9408CBE-D63C-3BE4-CF77-4B0B4E3977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7" b="520"/>
          <a:stretch/>
        </p:blipFill>
        <p:spPr bwMode="auto">
          <a:xfrm>
            <a:off x="6686601" y="1585821"/>
            <a:ext cx="4691641" cy="461972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B8470525-4A95-0E56-DA0E-97619FECDCF0}"/>
              </a:ext>
            </a:extLst>
          </p:cNvPr>
          <p:cNvSpPr txBox="1"/>
          <p:nvPr/>
        </p:nvSpPr>
        <p:spPr>
          <a:xfrm>
            <a:off x="1365635" y="1720531"/>
            <a:ext cx="4244589" cy="4478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Dopo aver brevemente analizzato diversi GTFS Italiani ed Europei, ho scelto quello di Deutsche Bahn.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Rete ferroviaria tedesca, con: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475 stazioni.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1200 linee.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Scelta per la sua: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Estensione e complessità.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Presenza di linee locali, regionali e a lunga distanza.</a:t>
            </a:r>
          </a:p>
        </p:txBody>
      </p:sp>
    </p:spTree>
    <p:extLst>
      <p:ext uri="{BB962C8B-B14F-4D97-AF65-F5344CB8AC3E}">
        <p14:creationId xmlns:p14="http://schemas.microsoft.com/office/powerpoint/2010/main" val="767457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32EE6-5A6F-9E21-1F4C-898F6419A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A17BB5-1521-D807-00C6-51E1911EC8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2379887"/>
            <a:ext cx="8361229" cy="2098226"/>
          </a:xfrm>
        </p:spPr>
        <p:txBody>
          <a:bodyPr anchor="b">
            <a:normAutofit/>
          </a:bodyPr>
          <a:lstStyle/>
          <a:p>
            <a:r>
              <a:rPr lang="it-IT" dirty="0">
                <a:latin typeface="Arial" panose="020B0604020202020204" pitchFamily="34" charset="0"/>
                <a:cs typeface="Arial" panose="020B0604020202020204" pitchFamily="34" charset="0"/>
              </a:rPr>
              <a:t>Analisi Strutturale</a:t>
            </a:r>
          </a:p>
        </p:txBody>
      </p:sp>
    </p:spTree>
    <p:extLst>
      <p:ext uri="{BB962C8B-B14F-4D97-AF65-F5344CB8AC3E}">
        <p14:creationId xmlns:p14="http://schemas.microsoft.com/office/powerpoint/2010/main" val="3364953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BF2118-2978-7272-68DF-629166D3C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C2B948-C207-A276-3B90-762324CC0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Analisi: Metriche Adottate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6C6F3A6-4AEA-E5C7-1DF6-8190C040A97F}"/>
              </a:ext>
            </a:extLst>
          </p:cNvPr>
          <p:cNvSpPr txBox="1"/>
          <p:nvPr/>
        </p:nvSpPr>
        <p:spPr>
          <a:xfrm>
            <a:off x="1309976" y="2705361"/>
            <a:ext cx="4118776" cy="2632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Degree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Centrality Degree (CD)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Centrality Betweenness (CB)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Centrality Closeness (CC)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Centrality Eigenvector (CE)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Centrality Clustering Coefficient (CCC)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Centrality PageRank (CP)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ED6A5B9-8856-C6E0-D135-1B44C07BA918}"/>
              </a:ext>
            </a:extLst>
          </p:cNvPr>
          <p:cNvSpPr txBox="1"/>
          <p:nvPr/>
        </p:nvSpPr>
        <p:spPr>
          <a:xfrm>
            <a:off x="1365636" y="2100590"/>
            <a:ext cx="4063116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1600" b="1" dirty="0">
                <a:latin typeface="Arial" panose="020B0604020202020204" pitchFamily="34" charset="0"/>
                <a:cs typeface="Arial" panose="020B0604020202020204" pitchFamily="34" charset="0"/>
              </a:rPr>
              <a:t>Per il singolo nodo: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C810D37-0A9B-8B3E-DD9D-7D4728CEDB6E}"/>
              </a:ext>
            </a:extLst>
          </p:cNvPr>
          <p:cNvSpPr txBox="1"/>
          <p:nvPr/>
        </p:nvSpPr>
        <p:spPr>
          <a:xfrm>
            <a:off x="3248438" y="5755385"/>
            <a:ext cx="5695123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sz="1400" dirty="0">
                <a:latin typeface="Arial" panose="020B0604020202020204" pitchFamily="34" charset="0"/>
                <a:cs typeface="Arial" panose="020B0604020202020204" pitchFamily="34" charset="0"/>
              </a:rPr>
              <a:t>Nota: Le statistiche sono pesate mediante la lunghezza degli archi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4E9011A2-BA66-4E06-66EF-4320C77587E7}"/>
              </a:ext>
            </a:extLst>
          </p:cNvPr>
          <p:cNvSpPr txBox="1"/>
          <p:nvPr/>
        </p:nvSpPr>
        <p:spPr>
          <a:xfrm>
            <a:off x="6818908" y="3074692"/>
            <a:ext cx="4118776" cy="1893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Average Degree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Strong Giant Component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Weak Giant Component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Mean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Aggregated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600" dirty="0" err="1">
                <a:latin typeface="Arial" panose="020B0604020202020204" pitchFamily="34" charset="0"/>
                <a:cs typeface="Arial" panose="020B0604020202020204" pitchFamily="34" charset="0"/>
              </a:rPr>
              <a:t>Centralityù</a:t>
            </a:r>
            <a:endParaRPr lang="it-IT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8175E8A-DC7F-0039-A646-B67304D67768}"/>
              </a:ext>
            </a:extLst>
          </p:cNvPr>
          <p:cNvSpPr txBox="1"/>
          <p:nvPr/>
        </p:nvSpPr>
        <p:spPr>
          <a:xfrm>
            <a:off x="6818908" y="2100590"/>
            <a:ext cx="4063116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t-IT" sz="1600" b="1" dirty="0">
                <a:latin typeface="Arial" panose="020B0604020202020204" pitchFamily="34" charset="0"/>
                <a:cs typeface="Arial" panose="020B0604020202020204" pitchFamily="34" charset="0"/>
              </a:rPr>
              <a:t>Per la rete complessiva:</a:t>
            </a:r>
          </a:p>
        </p:txBody>
      </p:sp>
    </p:spTree>
    <p:extLst>
      <p:ext uri="{BB962C8B-B14F-4D97-AF65-F5344CB8AC3E}">
        <p14:creationId xmlns:p14="http://schemas.microsoft.com/office/powerpoint/2010/main" val="634500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2F80CF-FB8C-3AB0-0BF9-3B64A18AA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53C161-E74F-C670-8EB4-748019A0A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Analisi: Distribuzione del grado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74EA99A-99A5-9B5D-8E9B-A667A73D9064}"/>
              </a:ext>
            </a:extLst>
          </p:cNvPr>
          <p:cNvSpPr txBox="1"/>
          <p:nvPr/>
        </p:nvSpPr>
        <p:spPr>
          <a:xfrm>
            <a:off x="1537085" y="5059236"/>
            <a:ext cx="4244589" cy="78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Grado più comune è 4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Maggior parte dei nodi ha grado tra 1 e 9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F5F527B-62AF-FA40-B2AD-0C7360EBA5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6" t="9744" r="5598" b="8196"/>
          <a:stretch/>
        </p:blipFill>
        <p:spPr bwMode="auto">
          <a:xfrm>
            <a:off x="1391070" y="1764290"/>
            <a:ext cx="9409860" cy="29512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3565E80-E15C-DC2F-2113-62E5D90CB14A}"/>
              </a:ext>
            </a:extLst>
          </p:cNvPr>
          <p:cNvSpPr txBox="1"/>
          <p:nvPr/>
        </p:nvSpPr>
        <p:spPr>
          <a:xfrm>
            <a:off x="6848474" y="5059236"/>
            <a:ext cx="3952456" cy="78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Grado massimo è 33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Pochi nodi a grado alto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FDE5AC0-49D2-D894-8231-9CE93F0A32CD}"/>
              </a:ext>
            </a:extLst>
          </p:cNvPr>
          <p:cNvSpPr txBox="1"/>
          <p:nvPr/>
        </p:nvSpPr>
        <p:spPr>
          <a:xfrm>
            <a:off x="1537087" y="5999195"/>
            <a:ext cx="9263843" cy="416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Si deduce la presenza di pochi hub e molti nodi foglia</a:t>
            </a:r>
          </a:p>
        </p:txBody>
      </p:sp>
    </p:spTree>
    <p:extLst>
      <p:ext uri="{BB962C8B-B14F-4D97-AF65-F5344CB8AC3E}">
        <p14:creationId xmlns:p14="http://schemas.microsoft.com/office/powerpoint/2010/main" val="286693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AE1E41-914F-EB74-BCC9-B9B537A48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534D36-527D-1821-B365-1FC73691A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Analisi: Centrality nel dettaglio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BB0549D-74F3-343A-5514-A8D59A9FF42A}"/>
              </a:ext>
            </a:extLst>
          </p:cNvPr>
          <p:cNvSpPr txBox="1"/>
          <p:nvPr/>
        </p:nvSpPr>
        <p:spPr>
          <a:xfrm>
            <a:off x="1835343" y="4521036"/>
            <a:ext cx="8521314" cy="1933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Tutte le distribuzioni sono molto skewed verso il basso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Betweenness ci permette di distinguere tra hub e nodi periferici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Closeness ha valori molto piccoli, caratteristico di una rete ad alta estensione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Clustering ed Eigenvector sembrano molto simili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PageRank ha la distribuzione più uniforme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F1F36B1-AE4D-6948-0465-F4A325CFAA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4" t="15309" r="3909" b="4837"/>
          <a:stretch/>
        </p:blipFill>
        <p:spPr bwMode="auto">
          <a:xfrm>
            <a:off x="1390488" y="1580327"/>
            <a:ext cx="9962901" cy="293761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723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6D323-7109-A817-B5DA-A03887B20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2FC5FA-9216-5280-3A43-537DB38A3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36" y="737019"/>
            <a:ext cx="10012606" cy="848802"/>
          </a:xfrm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</a:pPr>
            <a:r>
              <a:rPr lang="it-IT" sz="3200" b="1" cap="all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Analisi: Centrality a confronto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4CD254A-B66B-B71A-7E3B-DEA12A126002}"/>
              </a:ext>
            </a:extLst>
          </p:cNvPr>
          <p:cNvSpPr txBox="1"/>
          <p:nvPr/>
        </p:nvSpPr>
        <p:spPr>
          <a:xfrm>
            <a:off x="1835343" y="4966306"/>
            <a:ext cx="8521314" cy="1154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Degree, Betweenness e PageRank sono le più correlate fra loro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PageRank ed Eigenvector, sono molto correlate, in quanto molto simili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Clustering Coefficient è la meno correlata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0402717-D9E7-C2FD-6800-2F3BEBDC88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541" b="7541"/>
          <a:stretch/>
        </p:blipFill>
        <p:spPr bwMode="auto">
          <a:xfrm>
            <a:off x="1390488" y="1690596"/>
            <a:ext cx="9962901" cy="293761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46952316"/>
      </p:ext>
    </p:extLst>
  </p:cSld>
  <p:clrMapOvr>
    <a:masterClrMapping/>
  </p:clrMapOvr>
</p:sld>
</file>

<file path=ppt/theme/theme1.xml><?xml version="1.0" encoding="utf-8"?>
<a:theme xmlns:a="http://schemas.openxmlformats.org/drawingml/2006/main" name="Ritaglio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568_TF34357615.potx" id="{C9849CAE-7F69-4ECC-B302-2561ECB74DC5}" vid="{3EABE34E-BA1C-4F0F-85E9-44903E6AE2C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Ritaglio</Template>
  <TotalTime>608</TotalTime>
  <Words>757</Words>
  <Application>Microsoft Office PowerPoint</Application>
  <PresentationFormat>Widescreen</PresentationFormat>
  <Paragraphs>122</Paragraphs>
  <Slides>21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Arial</vt:lpstr>
      <vt:lpstr>Calibri</vt:lpstr>
      <vt:lpstr>Courier New</vt:lpstr>
      <vt:lpstr>Franklin Gothic Book</vt:lpstr>
      <vt:lpstr>Ritaglio</vt:lpstr>
      <vt:lpstr>Transportation Network</vt:lpstr>
      <vt:lpstr>Presentazione dei GTFS</vt:lpstr>
      <vt:lpstr>GTFS: Cosa sono?</vt:lpstr>
      <vt:lpstr>GTFS: Quale ho scelto - Deutsche Bahn</vt:lpstr>
      <vt:lpstr>Analisi Strutturale</vt:lpstr>
      <vt:lpstr>Analisi: Metriche Adottate</vt:lpstr>
      <vt:lpstr>Analisi: Distribuzione del grado</vt:lpstr>
      <vt:lpstr>Analisi: Centrality nel dettaglio</vt:lpstr>
      <vt:lpstr>Analisi: Centrality a confronto</vt:lpstr>
      <vt:lpstr>Analisi: Centrality INDEX</vt:lpstr>
      <vt:lpstr>Analisi: Rete nel complesso</vt:lpstr>
      <vt:lpstr>Analisi: Mappa delle stazioni</vt:lpstr>
      <vt:lpstr>Simulazione di Attacco</vt:lpstr>
      <vt:lpstr>Attacco: Definizione e criteri</vt:lpstr>
      <vt:lpstr>Attacco: Simulazione Random</vt:lpstr>
      <vt:lpstr>Attacco: Simulazione Cent. Degree</vt:lpstr>
      <vt:lpstr>Attacco: Analisi complessiva</vt:lpstr>
      <vt:lpstr>Attacco: Conclusioni</vt:lpstr>
      <vt:lpstr>Conclusioni finali e Sviluppi futuri</vt:lpstr>
      <vt:lpstr>Conclusioni finali </vt:lpstr>
      <vt:lpstr>Sviluppi futuri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Sarcasm Detection </dc:title>
  <dc:creator>l.poli6@campus.unimib.it</dc:creator>
  <cp:lastModifiedBy>l.poli6@campus.unimib.it</cp:lastModifiedBy>
  <cp:revision>14</cp:revision>
  <dcterms:created xsi:type="dcterms:W3CDTF">2023-06-29T14:29:31Z</dcterms:created>
  <dcterms:modified xsi:type="dcterms:W3CDTF">2024-02-18T14:27:26Z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